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72" r:id="rId3"/>
    <p:sldId id="274" r:id="rId4"/>
    <p:sldId id="279" r:id="rId5"/>
    <p:sldId id="273" r:id="rId6"/>
    <p:sldId id="280" r:id="rId7"/>
    <p:sldId id="268" r:id="rId8"/>
    <p:sldId id="275" r:id="rId9"/>
    <p:sldId id="276" r:id="rId10"/>
    <p:sldId id="269" r:id="rId11"/>
    <p:sldId id="277" r:id="rId12"/>
    <p:sldId id="270" r:id="rId13"/>
    <p:sldId id="267" r:id="rId14"/>
    <p:sldId id="278" r:id="rId15"/>
    <p:sldId id="258" r:id="rId16"/>
    <p:sldId id="266" r:id="rId17"/>
  </p:sldIdLst>
  <p:sldSz cx="9144000" cy="6858000" type="screen4x3"/>
  <p:notesSz cx="6858000" cy="9144000"/>
  <p:embeddedFontLst>
    <p:embeddedFont>
      <p:font typeface="Source Sans Pro" panose="020B0503030403020204" pitchFamily="34" charset="-18"/>
      <p:regular r:id="rId19"/>
      <p:bold r:id="rId20"/>
      <p:italic r:id="rId21"/>
      <p:boldItalic r:id="rId22"/>
    </p:embeddedFont>
    <p:embeddedFont>
      <p:font typeface="Roboto Slab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416" y="8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948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4886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8378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3729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0342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8019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65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2899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186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3768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5090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1700185" y="1360350"/>
            <a:ext cx="5807400" cy="1546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6000"/>
              <a:buNone/>
              <a:defRPr sz="6000" b="1">
                <a:solidFill>
                  <a:srgbClr val="0091EA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6897625" y="6199950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>
            <a:off x="7454375" y="5638800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8827727" y="4597554"/>
            <a:ext cx="75900" cy="75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Shape 14"/>
          <p:cNvSpPr/>
          <p:nvPr/>
        </p:nvSpPr>
        <p:spPr>
          <a:xfrm>
            <a:off x="8677050" y="6577875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2972225" y="633400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Shape 16"/>
          <p:cNvSpPr/>
          <p:nvPr/>
        </p:nvSpPr>
        <p:spPr>
          <a:xfrm>
            <a:off x="579635" y="3373479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311843" y="791518"/>
            <a:ext cx="126900" cy="126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626322" y="1339872"/>
            <a:ext cx="253800" cy="253800"/>
          </a:xfrm>
          <a:prstGeom prst="ellipse">
            <a:avLst/>
          </a:prstGeom>
          <a:noFill/>
          <a:ln w="19050" cap="flat" cmpd="sng">
            <a:solidFill>
              <a:srgbClr val="0091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Shape 19"/>
          <p:cNvSpPr/>
          <p:nvPr/>
        </p:nvSpPr>
        <p:spPr>
          <a:xfrm>
            <a:off x="8104500" y="4963100"/>
            <a:ext cx="190200" cy="190500"/>
          </a:xfrm>
          <a:prstGeom prst="ellipse">
            <a:avLst/>
          </a:prstGeom>
          <a:noFill/>
          <a:ln w="19050" cap="flat" cmpd="sng">
            <a:solidFill>
              <a:srgbClr val="0091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8803950" y="5654657"/>
            <a:ext cx="190200" cy="190500"/>
          </a:xfrm>
          <a:prstGeom prst="ellipse">
            <a:avLst/>
          </a:prstGeom>
          <a:noFill/>
          <a:ln w="19050" cap="flat" cmpd="sng">
            <a:solidFill>
              <a:srgbClr val="0091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196310" y="1990890"/>
            <a:ext cx="75900" cy="75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Shape 22"/>
          <p:cNvSpPr/>
          <p:nvPr/>
        </p:nvSpPr>
        <p:spPr>
          <a:xfrm>
            <a:off x="1738050" y="271322"/>
            <a:ext cx="253800" cy="253800"/>
          </a:xfrm>
          <a:prstGeom prst="ellipse">
            <a:avLst/>
          </a:prstGeom>
          <a:noFill/>
          <a:ln w="19050" cap="flat" cmpd="sng">
            <a:solidFill>
              <a:srgbClr val="0091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71659" y="2504485"/>
            <a:ext cx="75900" cy="75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4271584" y="474825"/>
            <a:ext cx="75900" cy="75900"/>
          </a:xfrm>
          <a:prstGeom prst="ellipse">
            <a:avLst/>
          </a:prstGeom>
          <a:solidFill>
            <a:srgbClr val="009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729213" y="6127438"/>
            <a:ext cx="253800" cy="254100"/>
          </a:xfrm>
          <a:prstGeom prst="ellipse">
            <a:avLst/>
          </a:prstGeom>
          <a:noFill/>
          <a:ln w="19050" cap="flat" cmpd="sng">
            <a:solidFill>
              <a:srgbClr val="0091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ctrTitle"/>
          </p:nvPr>
        </p:nvSpPr>
        <p:spPr>
          <a:xfrm>
            <a:off x="1546025" y="2034925"/>
            <a:ext cx="58326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ubTitle" idx="1"/>
          </p:nvPr>
        </p:nvSpPr>
        <p:spPr>
          <a:xfrm>
            <a:off x="1546025" y="3710548"/>
            <a:ext cx="58326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>
                <a:solidFill>
                  <a:srgbClr val="607D8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3000"/>
              <a:buNone/>
              <a:defRPr sz="3000">
                <a:solidFill>
                  <a:srgbClr val="607D8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ape 30" descr="connections-05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5945" y="0"/>
            <a:ext cx="913210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1215300" y="2501400"/>
            <a:ext cx="6713400" cy="109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57200" algn="ctr" rtl="0">
              <a:spcBef>
                <a:spcPts val="600"/>
              </a:spcBef>
              <a:spcAft>
                <a:spcPts val="0"/>
              </a:spcAft>
              <a:buClr>
                <a:srgbClr val="263238"/>
              </a:buClr>
              <a:buSzPts val="3600"/>
              <a:buChar char="◎"/>
              <a:defRPr sz="3600" i="1"/>
            </a:lvl1pPr>
            <a:lvl2pPr marL="914400" lvl="1" indent="-457200" algn="ctr" rtl="0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○"/>
              <a:defRPr sz="3600" i="1"/>
            </a:lvl2pPr>
            <a:lvl3pPr marL="1371600" lvl="2" indent="-457200" algn="ctr" rtl="0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◉"/>
              <a:defRPr sz="3600" i="1"/>
            </a:lvl3pPr>
            <a:lvl4pPr marL="1828800" lvl="3" indent="-457200" algn="ctr" rtl="0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●"/>
              <a:defRPr sz="3600" i="1"/>
            </a:lvl4pPr>
            <a:lvl5pPr marL="2286000" lvl="4" indent="-457200" algn="ctr" rtl="0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○"/>
              <a:defRPr sz="3600" i="1"/>
            </a:lvl5pPr>
            <a:lvl6pPr marL="2743200" lvl="5" indent="-457200" algn="ctr" rtl="0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■"/>
              <a:defRPr sz="3600" i="1"/>
            </a:lvl6pPr>
            <a:lvl7pPr marL="3200400" lvl="6" indent="-457200" algn="ctr" rtl="0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●"/>
              <a:defRPr sz="3600" i="1"/>
            </a:lvl7pPr>
            <a:lvl8pPr marL="3657600" lvl="7" indent="-457200" algn="ctr" rtl="0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○"/>
              <a:defRPr sz="3600" i="1"/>
            </a:lvl8pPr>
            <a:lvl9pPr marL="4114800" lvl="8" indent="-457200" algn="ctr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3600"/>
              <a:buChar char="■"/>
              <a:defRPr sz="3600" i="1"/>
            </a:lvl9pPr>
          </a:lstStyle>
          <a:p>
            <a:endParaRPr/>
          </a:p>
        </p:txBody>
      </p:sp>
      <p:grpSp>
        <p:nvGrpSpPr>
          <p:cNvPr id="32" name="Shape 32"/>
          <p:cNvGrpSpPr/>
          <p:nvPr/>
        </p:nvGrpSpPr>
        <p:grpSpPr>
          <a:xfrm>
            <a:off x="3593400" y="1074285"/>
            <a:ext cx="1957200" cy="1093200"/>
            <a:chOff x="3593400" y="1760085"/>
            <a:chExt cx="1957200" cy="1093200"/>
          </a:xfrm>
        </p:grpSpPr>
        <p:sp>
          <p:nvSpPr>
            <p:cNvPr id="33" name="Shape 33"/>
            <p:cNvSpPr txBox="1"/>
            <p:nvPr/>
          </p:nvSpPr>
          <p:spPr>
            <a:xfrm>
              <a:off x="3593400" y="1872097"/>
              <a:ext cx="1957200" cy="8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0" b="1">
                  <a:solidFill>
                    <a:srgbClr val="0091EA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“</a:t>
              </a:r>
              <a:endParaRPr sz="60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" name="Shape 34"/>
            <p:cNvSpPr/>
            <p:nvPr/>
          </p:nvSpPr>
          <p:spPr>
            <a:xfrm>
              <a:off x="4025400" y="1760085"/>
              <a:ext cx="1093200" cy="1093200"/>
            </a:xfrm>
            <a:prstGeom prst="ellipse">
              <a:avLst/>
            </a:prstGeom>
            <a:noFill/>
            <a:ln w="9525" cap="flat" cmpd="sng">
              <a:solidFill>
                <a:srgbClr val="CFD8DC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4190700" y="1925385"/>
              <a:ext cx="762600" cy="762600"/>
            </a:xfrm>
            <a:prstGeom prst="ellipse">
              <a:avLst/>
            </a:prstGeom>
            <a:noFill/>
            <a:ln w="19050" cap="flat" cmpd="sng">
              <a:solidFill>
                <a:srgbClr val="CFD8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6" name="Shape 36"/>
          <p:cNvCxnSpPr>
            <a:endCxn id="34" idx="1"/>
          </p:cNvCxnSpPr>
          <p:nvPr/>
        </p:nvCxnSpPr>
        <p:spPr>
          <a:xfrm>
            <a:off x="3742095" y="871980"/>
            <a:ext cx="443400" cy="362400"/>
          </a:xfrm>
          <a:prstGeom prst="straightConnector1">
            <a:avLst/>
          </a:prstGeom>
          <a:noFill/>
          <a:ln w="9525" cap="flat" cmpd="sng">
            <a:solidFill>
              <a:srgbClr val="CFD8D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Shape 37"/>
          <p:cNvCxnSpPr/>
          <p:nvPr/>
        </p:nvCxnSpPr>
        <p:spPr>
          <a:xfrm rot="10800000">
            <a:off x="4114800" y="269685"/>
            <a:ext cx="457200" cy="804600"/>
          </a:xfrm>
          <a:prstGeom prst="straightConnector1">
            <a:avLst/>
          </a:prstGeom>
          <a:noFill/>
          <a:ln w="9525" cap="flat" cmpd="sng">
            <a:solidFill>
              <a:srgbClr val="CFD8D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" name="Shape 38"/>
          <p:cNvCxnSpPr/>
          <p:nvPr/>
        </p:nvCxnSpPr>
        <p:spPr>
          <a:xfrm rot="10800000" flipH="1">
            <a:off x="4749075" y="753125"/>
            <a:ext cx="95100" cy="348900"/>
          </a:xfrm>
          <a:prstGeom prst="straightConnector1">
            <a:avLst/>
          </a:prstGeom>
          <a:noFill/>
          <a:ln w="9525" cap="flat" cmpd="sng">
            <a:solidFill>
              <a:srgbClr val="CFD8D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-87" y="6333125"/>
            <a:ext cx="91440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◎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786137" y="1600200"/>
            <a:ext cx="36753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◎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◉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682659" y="1600200"/>
            <a:ext cx="36753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◎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◉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786150" y="1600200"/>
            <a:ext cx="24198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3329992" y="1600200"/>
            <a:ext cx="24198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3"/>
          </p:nvPr>
        </p:nvSpPr>
        <p:spPr>
          <a:xfrm>
            <a:off x="5873834" y="1600200"/>
            <a:ext cx="24198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5407123"/>
            <a:ext cx="8229600" cy="49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-92" y="6333125"/>
            <a:ext cx="91440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mplete pattern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-26550" y="-19800"/>
            <a:ext cx="9197100" cy="6897600"/>
          </a:xfrm>
          <a:prstGeom prst="rect">
            <a:avLst/>
          </a:prstGeom>
          <a:solidFill>
            <a:srgbClr val="CFD8DC">
              <a:alpha val="49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786150" y="410826"/>
            <a:ext cx="7571700" cy="9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91EA"/>
              </a:buClr>
              <a:buSzPts val="2000"/>
              <a:buFont typeface="Roboto Slab"/>
              <a:buNone/>
              <a:defRPr sz="2000">
                <a:solidFill>
                  <a:srgbClr val="0091EA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786150" y="1682267"/>
            <a:ext cx="7571700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300" b="1">
                <a:solidFill>
                  <a:srgbClr val="0091E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g"/><Relationship Id="rId7" Type="http://schemas.openxmlformats.org/officeDocument/2006/relationships/hyperlink" Target="https://napoveda.collabim.cz/collabim/ucet-a-fakturace/jak-funguji-limity-klicovych-sl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hyperlink" Target="https://napoveda.collabim.cz/collabim/collabim-a-datova-napojen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hyperlink" Target="https://www.collabim.cz/podminky-sluzby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collabim.cz/akademie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hyperlink" Target="https://www.youtube.com/channel/UCsHnGKwpsa5yAwOX7i0lTqg/videos?view_as=subscriber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llabim.cz/akademie/knihovna/meta-description-status-code-a-mnohem-vic-zaklady-na-ktere-se-zapomina/" TargetMode="External"/><Relationship Id="rId3" Type="http://schemas.openxmlformats.org/officeDocument/2006/relationships/image" Target="../media/image5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ae1vdoKWQ3Y&amp;t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g"/><Relationship Id="rId7" Type="http://schemas.openxmlformats.org/officeDocument/2006/relationships/hyperlink" Target="https://www.collabim.cz/akademie/knihovna/jak-spravne-a-rychle-zjistit-indexaci-strank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hyperlink" Target="https://www.youtube.com/watch?v=i5iIlHb9AZ0" TargetMode="External"/><Relationship Id="rId5" Type="http://schemas.openxmlformats.org/officeDocument/2006/relationships/hyperlink" Target="https://www.youtube.com/watch?v=fFm5p-y3Vmg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hyperlink" Target="https://www.collabim.cz/akademie/knihovna/k-cemu-se-v-seo-hodi-analyza-access-log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napoveda.collabim.cz/collabim/klicova-slova/historie-klicovych-slov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jpg"/><Relationship Id="rId7" Type="http://schemas.openxmlformats.org/officeDocument/2006/relationships/hyperlink" Target="https://www.youtube.com/watch?v=SLHwjElnRF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hyperlink" Target="https://www.collabim.cz/akademie/mame-tu-zase-dalsi-nadupany-mesic-plny-velkych-veci-cerven-2018/" TargetMode="External"/><Relationship Id="rId4" Type="http://schemas.openxmlformats.org/officeDocument/2006/relationships/image" Target="../media/image26.png"/><Relationship Id="rId9" Type="http://schemas.openxmlformats.org/officeDocument/2006/relationships/hyperlink" Target="https://datastudio.google.com/u/0/reporting/1CP61tn24YqfoxbcsIUZ-Tddviloc5RHV/page/epcS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6.png"/><Relationship Id="rId7" Type="http://schemas.openxmlformats.org/officeDocument/2006/relationships/hyperlink" Target="https://www.youtube.com/watch?v=T4wXY9UnWhw" TargetMode="External"/><Relationship Id="rId2" Type="http://schemas.openxmlformats.org/officeDocument/2006/relationships/hyperlink" Target="https://www.youtube.com/watch?v=9wJ7CJu_10I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napoveda.collabim.cz/collabim/collabim-a-datova-napojeni/google-data-studio-a-napojeni-collabimu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collabimapi.docs.apiary.io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Gl4hJVXmkvE" TargetMode="External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collabim.cz/akademie/knihovna/vite-vyuzit-svaty-gral-collabimu/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hyperlink" Target="https://www.collabim.cz/akademie/prehled-akci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hyperlink" Target="https://www.collabim.cz/akademie/certifikace/" TargetMode="External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5.jpg"/><Relationship Id="rId5" Type="http://schemas.openxmlformats.org/officeDocument/2006/relationships/hyperlink" Target="https://napoveda.collabim.cz/" TargetMode="External"/><Relationship Id="rId10" Type="http://schemas.openxmlformats.org/officeDocument/2006/relationships/image" Target="../media/image36.png"/><Relationship Id="rId4" Type="http://schemas.openxmlformats.org/officeDocument/2006/relationships/hyperlink" Target="http://www.collabim.cz/akademie" TargetMode="External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ctrTitle"/>
          </p:nvPr>
        </p:nvSpPr>
        <p:spPr>
          <a:xfrm>
            <a:off x="1700185" y="1360350"/>
            <a:ext cx="5807400" cy="15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Novinky v Collabimu</a:t>
            </a: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Za 04/18 - 07/18</a:t>
            </a:r>
            <a:endParaRPr sz="24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1" dirty="0" smtClean="0"/>
              <a:t>„začínáme v 14:05“</a:t>
            </a:r>
            <a:endParaRPr sz="2400" b="0" i="1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Petr Cihlář a Karel Hladiš</a:t>
            </a:r>
            <a:endParaRPr sz="2400" dirty="0"/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100" y="989075"/>
            <a:ext cx="2923275" cy="292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Co se děje okolo </a:t>
            </a:r>
            <a:r>
              <a:rPr lang="cs-CZ" b="1" dirty="0" smtClean="0"/>
              <a:t>Collabimu</a:t>
            </a:r>
            <a:r>
              <a:rPr lang="cs-CZ" dirty="0" smtClean="0"/>
              <a:t>?</a:t>
            </a:r>
            <a:endParaRPr b="1" dirty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07"/>
          <p:cNvSpPr txBox="1">
            <a:spLocks/>
          </p:cNvSpPr>
          <p:nvPr/>
        </p:nvSpPr>
        <p:spPr>
          <a:xfrm>
            <a:off x="429600" y="1331275"/>
            <a:ext cx="6321949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Nové tarify</a:t>
            </a:r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Limity na celé účty, ne projekty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Neexistuje limit denně měřených slov</a:t>
            </a:r>
          </a:p>
          <a:p>
            <a:pPr lvl="2" indent="-342900">
              <a:buSzPts val="1800"/>
            </a:pPr>
            <a:r>
              <a:rPr lang="cs-CZ" sz="1800" dirty="0" smtClean="0"/>
              <a:t>Snížení počtu z celkového limitu slov – 1:14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027" y="4099302"/>
            <a:ext cx="4085707" cy="19968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30" y="1039558"/>
            <a:ext cx="3992404" cy="855208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6007" y="3892293"/>
            <a:ext cx="2550613" cy="2203882"/>
          </a:xfrm>
          <a:prstGeom prst="round2DiagRect">
            <a:avLst>
              <a:gd name="adj1" fmla="val 0"/>
              <a:gd name="adj2" fmla="val 22386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ek 8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16" y="2558884"/>
            <a:ext cx="876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9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Co se děje okolo </a:t>
            </a:r>
            <a:r>
              <a:rPr lang="cs-CZ" b="1" dirty="0" smtClean="0"/>
              <a:t>Collabimu</a:t>
            </a:r>
            <a:r>
              <a:rPr lang="cs-CZ" dirty="0" smtClean="0"/>
              <a:t>?</a:t>
            </a:r>
            <a:endParaRPr b="1" dirty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07"/>
          <p:cNvSpPr txBox="1">
            <a:spLocks/>
          </p:cNvSpPr>
          <p:nvPr/>
        </p:nvSpPr>
        <p:spPr>
          <a:xfrm>
            <a:off x="357524" y="1247333"/>
            <a:ext cx="6321949" cy="2009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FREE účty</a:t>
            </a:r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Více měsíčních kreditů (2 -&gt; 70 každý měsíc)</a:t>
            </a:r>
          </a:p>
          <a:p>
            <a:pPr lvl="1" indent="-342900">
              <a:buSzPts val="1800"/>
            </a:pPr>
            <a:endParaRPr lang="cs-CZ" sz="1800" b="1" dirty="0" smtClean="0"/>
          </a:p>
          <a:p>
            <a:pPr lvl="1" indent="-342900">
              <a:buSzPts val="1800"/>
            </a:pPr>
            <a:r>
              <a:rPr lang="cs-CZ" sz="1800" dirty="0" smtClean="0"/>
              <a:t>Možno zkusit jednorázové analýzy</a:t>
            </a:r>
            <a:endParaRPr lang="cs-CZ" sz="1800" dirty="0"/>
          </a:p>
        </p:txBody>
      </p:sp>
      <p:sp>
        <p:nvSpPr>
          <p:cNvPr id="10" name="Shape 107"/>
          <p:cNvSpPr txBox="1">
            <a:spLocks noGrp="1"/>
          </p:cNvSpPr>
          <p:nvPr>
            <p:ph type="body" idx="1"/>
          </p:nvPr>
        </p:nvSpPr>
        <p:spPr>
          <a:xfrm>
            <a:off x="357524" y="3319973"/>
            <a:ext cx="6321949" cy="15675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cs-CZ" dirty="0" smtClean="0"/>
              <a:t>Kurz ZDARMA</a:t>
            </a:r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Kurz digitálního marketingu</a:t>
            </a:r>
            <a:endParaRPr lang="cs-CZ" sz="1800" dirty="0"/>
          </a:p>
          <a:p>
            <a:pPr lvl="2" indent="-342900">
              <a:buSzPts val="1800"/>
              <a:buChar char="○"/>
            </a:pPr>
            <a:r>
              <a:rPr lang="cs-CZ" sz="1800" dirty="0" smtClean="0"/>
              <a:t>Tomáš Morávek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096" y="834118"/>
            <a:ext cx="2712288" cy="51648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217" y="4823245"/>
            <a:ext cx="1828800" cy="16878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908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Co se děje okolo </a:t>
            </a:r>
            <a:r>
              <a:rPr lang="cs-CZ" b="1" dirty="0" smtClean="0"/>
              <a:t>Collabimu</a:t>
            </a:r>
            <a:r>
              <a:rPr lang="cs-CZ" dirty="0" smtClean="0"/>
              <a:t>?</a:t>
            </a:r>
            <a:endParaRPr b="1" dirty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07"/>
          <p:cNvSpPr txBox="1">
            <a:spLocks/>
          </p:cNvSpPr>
          <p:nvPr/>
        </p:nvSpPr>
        <p:spPr>
          <a:xfrm>
            <a:off x="354104" y="1223913"/>
            <a:ext cx="6321949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GDPR</a:t>
            </a:r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Změna licenčních a obchodních podmínek</a:t>
            </a:r>
            <a:endParaRPr lang="cs-CZ" sz="1800" b="1" dirty="0" smtClean="0"/>
          </a:p>
          <a:p>
            <a:pPr lvl="1" indent="-342900">
              <a:buSzPts val="1800"/>
            </a:pPr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Staronové </a:t>
            </a:r>
            <a:r>
              <a:rPr lang="cs-CZ" sz="1800" b="1" dirty="0" smtClean="0"/>
              <a:t>podmínky</a:t>
            </a:r>
            <a:r>
              <a:rPr lang="cs-CZ" sz="1800" dirty="0" smtClean="0"/>
              <a:t> ochrany osobních údajů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Zvýšení zabezpečení uložených hesel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Zabezpečení s hodnocením A od Michala Špačka</a:t>
            </a:r>
          </a:p>
        </p:txBody>
      </p:sp>
      <p:pic>
        <p:nvPicPr>
          <p:cNvPr id="9" name="Obrázek 8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685" y="1411415"/>
            <a:ext cx="404515" cy="404515"/>
          </a:xfrm>
          <a:prstGeom prst="rect">
            <a:avLst/>
          </a:prstGeom>
        </p:spPr>
      </p:pic>
      <p:sp>
        <p:nvSpPr>
          <p:cNvPr id="14" name="Shape 107"/>
          <p:cNvSpPr txBox="1">
            <a:spLocks/>
          </p:cNvSpPr>
          <p:nvPr/>
        </p:nvSpPr>
        <p:spPr>
          <a:xfrm>
            <a:off x="354104" y="4254063"/>
            <a:ext cx="6321949" cy="163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err="1" smtClean="0"/>
              <a:t>Plugin</a:t>
            </a:r>
            <a:r>
              <a:rPr lang="cs-CZ" dirty="0" smtClean="0"/>
              <a:t> a </a:t>
            </a:r>
            <a:r>
              <a:rPr lang="cs-CZ" dirty="0" err="1" smtClean="0"/>
              <a:t>Widget</a:t>
            </a:r>
            <a:endParaRPr lang="cs-CZ" b="1" dirty="0" smtClean="0"/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Collabim </a:t>
            </a:r>
            <a:r>
              <a:rPr lang="cs-CZ" sz="1800" dirty="0" err="1" smtClean="0"/>
              <a:t>widget</a:t>
            </a:r>
            <a:endParaRPr lang="cs-CZ" sz="1800" dirty="0" smtClean="0"/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err="1" smtClean="0"/>
              <a:t>WordPress</a:t>
            </a:r>
            <a:r>
              <a:rPr lang="cs-CZ" sz="1800" dirty="0" smtClean="0"/>
              <a:t> </a:t>
            </a:r>
            <a:r>
              <a:rPr lang="cs-CZ" sz="1800" dirty="0" err="1" smtClean="0"/>
              <a:t>Plugin</a:t>
            </a:r>
            <a:endParaRPr lang="cs-CZ" sz="1800" dirty="0" smtClean="0"/>
          </a:p>
          <a:p>
            <a:pPr lvl="1" indent="-342900">
              <a:buSzPts val="1800"/>
            </a:pPr>
            <a:endParaRPr lang="cs-CZ" sz="1800" dirty="0" smtClean="0"/>
          </a:p>
          <a:p>
            <a:pPr lvl="1" indent="-342900">
              <a:buSzPts val="1800"/>
            </a:pPr>
            <a:endParaRPr lang="cs-CZ" sz="1800" dirty="0" smtClean="0"/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4567" y="5142982"/>
            <a:ext cx="3733296" cy="794004"/>
          </a:xfrm>
          <a:prstGeom prst="round2DiagRect">
            <a:avLst>
              <a:gd name="adj1" fmla="val 0"/>
              <a:gd name="adj2" fmla="val 4101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Obrázek 15">
            <a:hlinkClick r:id="rId7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397" y="4444836"/>
            <a:ext cx="434378" cy="4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9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Co se děje okolo </a:t>
            </a:r>
            <a:r>
              <a:rPr lang="cs-CZ" b="1" dirty="0" smtClean="0"/>
              <a:t>Collabimu</a:t>
            </a:r>
            <a:r>
              <a:rPr lang="cs-CZ" dirty="0" smtClean="0"/>
              <a:t>?</a:t>
            </a:r>
            <a:endParaRPr b="1" dirty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107"/>
          <p:cNvSpPr txBox="1">
            <a:spLocks/>
          </p:cNvSpPr>
          <p:nvPr/>
        </p:nvSpPr>
        <p:spPr>
          <a:xfrm>
            <a:off x="498767" y="1234025"/>
            <a:ext cx="6321949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Nová </a:t>
            </a:r>
            <a:r>
              <a:rPr lang="cs-CZ" b="1" dirty="0" smtClean="0"/>
              <a:t>akademie!</a:t>
            </a:r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„</a:t>
            </a:r>
            <a:r>
              <a:rPr lang="cs-CZ" sz="1800" b="1" dirty="0" smtClean="0"/>
              <a:t>Drobný</a:t>
            </a:r>
            <a:r>
              <a:rPr lang="cs-CZ" sz="1800" dirty="0" smtClean="0"/>
              <a:t>“ face-lift</a:t>
            </a:r>
            <a:endParaRPr lang="cs-CZ" sz="1800" b="1" dirty="0" smtClean="0"/>
          </a:p>
          <a:p>
            <a:pPr lvl="1" indent="-342900">
              <a:buSzPts val="1800"/>
            </a:pPr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Sloučení blogu, certifikace a původní akademie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SEO zpravodajství a knihovna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7" y="3982774"/>
            <a:ext cx="4144949" cy="1455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6402" y="3358766"/>
            <a:ext cx="3677982" cy="2974368"/>
          </a:xfrm>
          <a:prstGeom prst="round2DiagRect">
            <a:avLst>
              <a:gd name="adj1" fmla="val 0"/>
              <a:gd name="adj2" fmla="val 7365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Obrázek 14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366" y="1234025"/>
            <a:ext cx="935215" cy="93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9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 smtClean="0"/>
              <a:t>Oprášený </a:t>
            </a:r>
            <a:r>
              <a:rPr lang="cs-CZ" b="1" dirty="0" err="1" smtClean="0"/>
              <a:t>YouTube</a:t>
            </a:r>
            <a:r>
              <a:rPr lang="cs-CZ" dirty="0" smtClean="0"/>
              <a:t> kanál</a:t>
            </a:r>
            <a:endParaRPr b="1" dirty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07"/>
          <p:cNvSpPr txBox="1">
            <a:spLocks/>
          </p:cNvSpPr>
          <p:nvPr/>
        </p:nvSpPr>
        <p:spPr>
          <a:xfrm>
            <a:off x="498767" y="1234025"/>
            <a:ext cx="6321949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err="1" smtClean="0"/>
              <a:t>YouTube</a:t>
            </a:r>
            <a:endParaRPr lang="cs-CZ" dirty="0" smtClean="0"/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Naučná videa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Příklady z praxe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352" y="4083104"/>
            <a:ext cx="6682382" cy="19158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Obrázek 11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460" y="1626070"/>
            <a:ext cx="1194874" cy="1194874"/>
          </a:xfrm>
          <a:prstGeom prst="rect">
            <a:avLst/>
          </a:prstGeom>
        </p:spPr>
      </p:pic>
      <p:sp>
        <p:nvSpPr>
          <p:cNvPr id="8" name="Shape 107"/>
          <p:cNvSpPr txBox="1">
            <a:spLocks/>
          </p:cNvSpPr>
          <p:nvPr/>
        </p:nvSpPr>
        <p:spPr>
          <a:xfrm>
            <a:off x="4805443" y="2820944"/>
            <a:ext cx="2499087" cy="144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38100" indent="0">
              <a:buNone/>
            </a:pPr>
            <a:r>
              <a:rPr lang="cs-CZ" sz="1800" dirty="0" smtClean="0"/>
              <a:t>Odebírejte nás!</a:t>
            </a:r>
          </a:p>
        </p:txBody>
      </p:sp>
    </p:spTree>
    <p:extLst>
      <p:ext uri="{BB962C8B-B14F-4D97-AF65-F5344CB8AC3E}">
        <p14:creationId xmlns:p14="http://schemas.microsoft.com/office/powerpoint/2010/main" val="301369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Vylepšení aplikace / nové funkce</a:t>
            </a:r>
            <a:endParaRPr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57524" y="1142830"/>
            <a:ext cx="6321949" cy="47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cs-CZ" dirty="0" smtClean="0"/>
              <a:t>Jednorázové analýzy</a:t>
            </a:r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Vylepšení nákupu kreditů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Pojmenování jednorázových analýz</a:t>
            </a:r>
          </a:p>
          <a:p>
            <a:pPr lvl="2" indent="-342900">
              <a:buSzPts val="1800"/>
              <a:buFont typeface="Source Sans Pro"/>
              <a:buChar char="○"/>
            </a:pPr>
            <a:r>
              <a:rPr lang="cs-CZ" sz="1800" dirty="0"/>
              <a:t>Opakovat jednotlivé </a:t>
            </a:r>
            <a:r>
              <a:rPr lang="cs-CZ" sz="1800" dirty="0" smtClean="0"/>
              <a:t>analýzy – klidně po půl roce</a:t>
            </a:r>
          </a:p>
          <a:p>
            <a:pPr lvl="3">
              <a:buFont typeface="Source Sans Pro"/>
              <a:buChar char="○"/>
            </a:pPr>
            <a:endParaRPr lang="cs-CZ" sz="1200" dirty="0" smtClean="0"/>
          </a:p>
          <a:p>
            <a:pPr lvl="3">
              <a:buFont typeface="Source Sans Pro"/>
              <a:buChar char="○"/>
            </a:pPr>
            <a:r>
              <a:rPr lang="cs-CZ" sz="1200" dirty="0" smtClean="0"/>
              <a:t>jenom na dva kliky </a:t>
            </a:r>
          </a:p>
          <a:p>
            <a:pPr lvl="3">
              <a:buFont typeface="Source Sans Pro"/>
              <a:buChar char="○"/>
            </a:pPr>
            <a:endParaRPr lang="cs-CZ" sz="1200" dirty="0" smtClean="0"/>
          </a:p>
          <a:p>
            <a:pPr lvl="3">
              <a:buFont typeface="Source Sans Pro"/>
              <a:buChar char="○"/>
            </a:pPr>
            <a:r>
              <a:rPr lang="cs-CZ" sz="1200" dirty="0" smtClean="0"/>
              <a:t>s možností úpravy nastavení</a:t>
            </a:r>
            <a:endParaRPr lang="cs-CZ" sz="1200" dirty="0"/>
          </a:p>
          <a:p>
            <a:pPr marL="571500" lvl="1" indent="0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cs-CZ" sz="1800" dirty="0" smtClean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b="1" dirty="0" smtClean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b="1" dirty="0" smtClean="0"/>
              <a:t>Analýza cílových URL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088" y="740230"/>
            <a:ext cx="3396518" cy="19678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0" y="3587809"/>
            <a:ext cx="4324486" cy="2587554"/>
          </a:xfrm>
          <a:prstGeom prst="round2DiagRect">
            <a:avLst>
              <a:gd name="adj1" fmla="val 0"/>
              <a:gd name="adj2" fmla="val 28282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430" y="5031430"/>
            <a:ext cx="866557" cy="866557"/>
          </a:xfrm>
          <a:prstGeom prst="rect">
            <a:avLst/>
          </a:prstGeom>
        </p:spPr>
      </p:pic>
      <p:pic>
        <p:nvPicPr>
          <p:cNvPr id="10" name="Obrázek 9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753" y="5031430"/>
            <a:ext cx="876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Vylepšení aplikace / nové funkce</a:t>
            </a:r>
            <a:endParaRPr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57524" y="1234025"/>
            <a:ext cx="6321949" cy="47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cs-CZ" dirty="0" smtClean="0"/>
              <a:t>Obohacení sekce </a:t>
            </a:r>
            <a:r>
              <a:rPr lang="cs-CZ" b="1" dirty="0" smtClean="0"/>
              <a:t>nástroje</a:t>
            </a:r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Celkové přepracování této sekce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b="1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Naleznete ji u každého projektu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b="1" dirty="0" err="1" smtClean="0"/>
              <a:t>Získávač</a:t>
            </a:r>
            <a:r>
              <a:rPr lang="cs-CZ" sz="1800" b="1" dirty="0" smtClean="0"/>
              <a:t> URL ze </a:t>
            </a:r>
            <a:r>
              <a:rPr lang="cs-CZ" sz="1800" b="1" dirty="0" err="1" smtClean="0"/>
              <a:t>sitemapy</a:t>
            </a:r>
            <a:endParaRPr lang="cs-CZ" sz="1800" b="1" dirty="0" smtClean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b="1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Simulátory vyhledávačů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b="1" dirty="0" err="1" smtClean="0"/>
              <a:t>Prozkoumávač</a:t>
            </a:r>
            <a:r>
              <a:rPr lang="cs-CZ" sz="1800" b="1" dirty="0" smtClean="0"/>
              <a:t> „</a:t>
            </a:r>
            <a:r>
              <a:rPr lang="cs-CZ" sz="1800" b="1" dirty="0" err="1" smtClean="0"/>
              <a:t>access</a:t>
            </a:r>
            <a:r>
              <a:rPr lang="cs-CZ" sz="1800" b="1" dirty="0" smtClean="0"/>
              <a:t> log“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Kontaktní formulář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err="1" smtClean="0"/>
              <a:t>Získávač</a:t>
            </a:r>
            <a:r>
              <a:rPr lang="cs-CZ" sz="1800" dirty="0" smtClean="0"/>
              <a:t> slov z URL – další </a:t>
            </a:r>
            <a:r>
              <a:rPr lang="cs-CZ" sz="1800" dirty="0" err="1" smtClean="0"/>
              <a:t>slide</a:t>
            </a:r>
            <a:endParaRPr lang="cs-CZ" sz="1800" dirty="0" smtClean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 smtClean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989" y="495484"/>
            <a:ext cx="3000745" cy="3402819"/>
          </a:xfrm>
          <a:prstGeom prst="round2DiagRect">
            <a:avLst>
              <a:gd name="adj1" fmla="val 0"/>
              <a:gd name="adj2" fmla="val 1730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Obrázek 2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94" y="3269297"/>
            <a:ext cx="296890" cy="296890"/>
          </a:xfrm>
          <a:prstGeom prst="rect">
            <a:avLst/>
          </a:prstGeom>
        </p:spPr>
      </p:pic>
      <p:pic>
        <p:nvPicPr>
          <p:cNvPr id="11" name="Obrázek 10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2" y="3269297"/>
            <a:ext cx="296890" cy="296890"/>
          </a:xfrm>
          <a:prstGeom prst="rect">
            <a:avLst/>
          </a:prstGeom>
        </p:spPr>
      </p:pic>
      <p:pic>
        <p:nvPicPr>
          <p:cNvPr id="12" name="Obrázek 11">
            <a:hlinkClick r:id="rId9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2" y="4388484"/>
            <a:ext cx="296890" cy="29689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4984" y="4279052"/>
            <a:ext cx="3573750" cy="18136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Obrázek 13">
            <a:hlinkClick r:id="rId11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94" y="4379640"/>
            <a:ext cx="296890" cy="29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1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Vylepšení aplikace / nové funkce</a:t>
            </a:r>
            <a:endParaRPr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57524" y="1234025"/>
            <a:ext cx="6321949" cy="51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cs-CZ" dirty="0" smtClean="0"/>
              <a:t>Získat slova z URL</a:t>
            </a:r>
            <a:endParaRPr lang="cs-CZ" b="1" dirty="0" smtClean="0"/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Zpřehlednění způsobu přidávání slov do projektu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Přidat slova z URL rovnou do klíčových slov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err="1" smtClean="0"/>
              <a:t>Získávač</a:t>
            </a:r>
            <a:r>
              <a:rPr lang="cs-CZ" sz="1800" dirty="0" smtClean="0"/>
              <a:t> slov z URL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 smtClean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189" y="804424"/>
            <a:ext cx="2409545" cy="2324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67" y="4075446"/>
            <a:ext cx="2682875" cy="773163"/>
          </a:xfrm>
          <a:prstGeom prst="round2DiagRect">
            <a:avLst>
              <a:gd name="adj1" fmla="val 0"/>
              <a:gd name="adj2" fmla="val 15169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2584" y="4075446"/>
            <a:ext cx="4756150" cy="2069806"/>
          </a:xfrm>
          <a:prstGeom prst="round2DiagRect">
            <a:avLst>
              <a:gd name="adj1" fmla="val 0"/>
              <a:gd name="adj2" fmla="val 25771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790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Vylepšení aplikace / nové funkce</a:t>
            </a:r>
            <a:endParaRPr dirty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7"/>
          <p:cNvSpPr txBox="1">
            <a:spLocks/>
          </p:cNvSpPr>
          <p:nvPr/>
        </p:nvSpPr>
        <p:spPr>
          <a:xfrm>
            <a:off x="357524" y="1142830"/>
            <a:ext cx="6321949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Historie klíčových slov</a:t>
            </a:r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Vývoj jednotlivých klíčových slov v čase</a:t>
            </a:r>
          </a:p>
          <a:p>
            <a:pPr lvl="1" indent="-342900">
              <a:buSzPts val="1800"/>
            </a:pPr>
            <a:endParaRPr lang="cs-CZ" sz="1800" b="1" dirty="0" smtClean="0"/>
          </a:p>
          <a:p>
            <a:pPr lvl="1" indent="-342900">
              <a:buSzPts val="1800"/>
            </a:pPr>
            <a:r>
              <a:rPr lang="cs-CZ" sz="1800" dirty="0" smtClean="0"/>
              <a:t>Filtrace podle vyhledávače či štítku</a:t>
            </a:r>
          </a:p>
          <a:p>
            <a:pPr lvl="1" indent="-342900">
              <a:buSzPts val="1800"/>
            </a:pPr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Nastavení období</a:t>
            </a:r>
          </a:p>
          <a:p>
            <a:pPr lvl="1" indent="-342900">
              <a:buSzPts val="1800"/>
            </a:pPr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Vyhledat konkrétní slovo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Graf trendu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132" y="4286391"/>
            <a:ext cx="5027280" cy="2142134"/>
          </a:xfrm>
          <a:prstGeom prst="round2DiagRect">
            <a:avLst>
              <a:gd name="adj1" fmla="val 0"/>
              <a:gd name="adj2" fmla="val 18661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774" y="1541774"/>
            <a:ext cx="3341458" cy="2254477"/>
          </a:xfrm>
          <a:prstGeom prst="round2DiagRect">
            <a:avLst>
              <a:gd name="adj1" fmla="val 0"/>
              <a:gd name="adj2" fmla="val 23845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ek 8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654" y="412594"/>
            <a:ext cx="730236" cy="73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Vylepšení aplikace / nové funkce</a:t>
            </a:r>
            <a:endParaRPr dirty="0"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7"/>
          <p:cNvSpPr txBox="1">
            <a:spLocks/>
          </p:cNvSpPr>
          <p:nvPr/>
        </p:nvSpPr>
        <p:spPr>
          <a:xfrm>
            <a:off x="357524" y="1142830"/>
            <a:ext cx="6321949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SERP </a:t>
            </a:r>
            <a:r>
              <a:rPr lang="cs-CZ" dirty="0" err="1" smtClean="0"/>
              <a:t>Features</a:t>
            </a:r>
            <a:endParaRPr lang="cs-CZ" dirty="0" smtClean="0"/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Nově sledujeme i </a:t>
            </a:r>
            <a:r>
              <a:rPr lang="cs-CZ" sz="1800" dirty="0" err="1" smtClean="0"/>
              <a:t>Featured</a:t>
            </a:r>
            <a:r>
              <a:rPr lang="cs-CZ" sz="1800" dirty="0" smtClean="0"/>
              <a:t> </a:t>
            </a:r>
            <a:r>
              <a:rPr lang="cs-CZ" sz="1800" dirty="0" err="1" smtClean="0"/>
              <a:t>Snippet</a:t>
            </a:r>
            <a:endParaRPr lang="cs-CZ" sz="1800" dirty="0" smtClean="0"/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Globální statistiky v GDS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139" y="1482464"/>
            <a:ext cx="3291595" cy="2836987"/>
          </a:xfrm>
          <a:prstGeom prst="round2DiagRect">
            <a:avLst>
              <a:gd name="adj1" fmla="val 0"/>
              <a:gd name="adj2" fmla="val 2044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hape 107"/>
          <p:cNvSpPr txBox="1">
            <a:spLocks/>
          </p:cNvSpPr>
          <p:nvPr/>
        </p:nvSpPr>
        <p:spPr>
          <a:xfrm>
            <a:off x="357523" y="3018752"/>
            <a:ext cx="6321949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Maličkosti</a:t>
            </a:r>
          </a:p>
          <a:p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Import klíčových slov</a:t>
            </a:r>
          </a:p>
          <a:p>
            <a:pPr lvl="2" indent="-342900">
              <a:buSzPts val="1800"/>
            </a:pPr>
            <a:r>
              <a:rPr lang="cs-CZ" sz="1800" dirty="0" smtClean="0"/>
              <a:t>Vypíše chybné řádky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Řazení podle hvězdičky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Mazání projektů ve stavu archivováno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Nový podporovaný jazyk vyhledávače – </a:t>
            </a:r>
            <a:br>
              <a:rPr lang="cs-CZ" sz="1800" dirty="0" smtClean="0"/>
            </a:br>
            <a:r>
              <a:rPr lang="cs-CZ" sz="1800" dirty="0" smtClean="0"/>
              <a:t>Google Ázerbájdžán </a:t>
            </a:r>
          </a:p>
          <a:p>
            <a:pPr lvl="1" indent="-342900">
              <a:buSzPts val="1800"/>
            </a:pPr>
            <a:endParaRPr lang="cs-CZ" sz="1800" dirty="0" smtClean="0"/>
          </a:p>
        </p:txBody>
      </p:sp>
      <p:pic>
        <p:nvPicPr>
          <p:cNvPr id="8" name="Obrázek 7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585" y="5480202"/>
            <a:ext cx="799799" cy="799799"/>
          </a:xfrm>
          <a:prstGeom prst="rect">
            <a:avLst/>
          </a:prstGeom>
        </p:spPr>
      </p:pic>
      <p:pic>
        <p:nvPicPr>
          <p:cNvPr id="11" name="Obrázek 10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586" y="5510751"/>
            <a:ext cx="738700" cy="738700"/>
          </a:xfrm>
          <a:prstGeom prst="rect">
            <a:avLst/>
          </a:prstGeom>
        </p:spPr>
      </p:pic>
      <p:pic>
        <p:nvPicPr>
          <p:cNvPr id="12" name="Obrázek 11">
            <a:hlinkClick r:id="rId9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70" y="1142830"/>
            <a:ext cx="799799" cy="79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8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6750" y="0"/>
            <a:ext cx="7571700" cy="936900"/>
          </a:xfrm>
        </p:spPr>
        <p:txBody>
          <a:bodyPr/>
          <a:lstStyle/>
          <a:p>
            <a:r>
              <a:rPr lang="cs-CZ" sz="3000" dirty="0" smtClean="0"/>
              <a:t>API a Google Data Studio</a:t>
            </a:r>
            <a:endParaRPr lang="cs-CZ" sz="3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6" name="Shape 107"/>
          <p:cNvSpPr txBox="1">
            <a:spLocks noGrp="1"/>
          </p:cNvSpPr>
          <p:nvPr>
            <p:ph type="body" idx="1"/>
          </p:nvPr>
        </p:nvSpPr>
        <p:spPr>
          <a:xfrm>
            <a:off x="429600" y="1129513"/>
            <a:ext cx="5169000" cy="47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cs-CZ" dirty="0" smtClean="0"/>
              <a:t>API napojení</a:t>
            </a:r>
            <a:br>
              <a:rPr lang="cs-CZ" dirty="0" smtClean="0"/>
            </a:br>
            <a:endParaRPr dirty="0" smtClean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Nové </a:t>
            </a:r>
            <a:r>
              <a:rPr lang="cs-CZ" sz="1800" dirty="0" err="1" smtClean="0"/>
              <a:t>endpointy</a:t>
            </a:r>
            <a:endParaRPr lang="cs-CZ" sz="1800" dirty="0"/>
          </a:p>
          <a:p>
            <a:pPr lvl="2" indent="-342900">
              <a:buSzPts val="1800"/>
              <a:buChar char="○"/>
            </a:pPr>
            <a:endParaRPr lang="cs-CZ" sz="1800" dirty="0"/>
          </a:p>
          <a:p>
            <a:pPr lvl="2" indent="-342900">
              <a:buSzPts val="1800"/>
              <a:buChar char="○"/>
            </a:pPr>
            <a:r>
              <a:rPr lang="cs-CZ" sz="1800" dirty="0" smtClean="0"/>
              <a:t>Rozložení pozic</a:t>
            </a:r>
          </a:p>
          <a:p>
            <a:pPr lvl="2" indent="-342900">
              <a:buSzPts val="1800"/>
              <a:buChar char="○"/>
            </a:pPr>
            <a:r>
              <a:rPr lang="cs-CZ" sz="1800" dirty="0" smtClean="0"/>
              <a:t>Market </a:t>
            </a:r>
            <a:r>
              <a:rPr lang="cs-CZ" sz="1800" dirty="0" err="1" smtClean="0"/>
              <a:t>share</a:t>
            </a:r>
            <a:endParaRPr lang="cs-CZ" sz="1800" dirty="0" smtClean="0"/>
          </a:p>
          <a:p>
            <a:pPr lvl="2" indent="-342900">
              <a:buSzPts val="1800"/>
              <a:buChar char="○"/>
            </a:pPr>
            <a:r>
              <a:rPr lang="cs-CZ" sz="1800" dirty="0" smtClean="0"/>
              <a:t>APIARY dokumentace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571500" lvl="1" indent="0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800" dirty="0"/>
              <a:t/>
            </a:r>
            <a:br>
              <a:rPr lang="en" sz="1800" dirty="0"/>
            </a:br>
            <a:endParaRPr sz="1800" dirty="0"/>
          </a:p>
        </p:txBody>
      </p:sp>
      <p:sp>
        <p:nvSpPr>
          <p:cNvPr id="7" name="Shape 107"/>
          <p:cNvSpPr txBox="1">
            <a:spLocks/>
          </p:cNvSpPr>
          <p:nvPr/>
        </p:nvSpPr>
        <p:spPr>
          <a:xfrm>
            <a:off x="429600" y="3593313"/>
            <a:ext cx="5169000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Nové funkce</a:t>
            </a:r>
            <a:br>
              <a:rPr lang="cs-CZ" dirty="0" smtClean="0"/>
            </a:br>
            <a:endParaRPr lang="cs-CZ" dirty="0" smtClean="0"/>
          </a:p>
          <a:p>
            <a:pPr lvl="1" indent="-342900">
              <a:buSzPts val="1800"/>
            </a:pPr>
            <a:r>
              <a:rPr lang="cs-CZ" sz="1800" dirty="0" smtClean="0"/>
              <a:t>Jeden den – 20 dní zpět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Používání </a:t>
            </a:r>
            <a:r>
              <a:rPr lang="cs-CZ" sz="1800" dirty="0" err="1" smtClean="0"/>
              <a:t>Bookmarkletu</a:t>
            </a:r>
            <a:r>
              <a:rPr lang="cs-CZ" sz="1800" dirty="0" smtClean="0"/>
              <a:t> </a:t>
            </a:r>
            <a:r>
              <a:rPr lang="cs-CZ" sz="1800" dirty="0"/>
              <a:t>pro vkládání zpětných </a:t>
            </a:r>
            <a:r>
              <a:rPr lang="cs-CZ" sz="1800" dirty="0" smtClean="0"/>
              <a:t>odkazů</a:t>
            </a:r>
          </a:p>
          <a:p>
            <a:pPr lvl="1" indent="-342900">
              <a:buSzPts val="1800"/>
            </a:pPr>
            <a:endParaRPr lang="cs-CZ" sz="1800" dirty="0" smtClean="0"/>
          </a:p>
          <a:p>
            <a:pPr lvl="1" indent="-342900">
              <a:buSzPts val="1800"/>
            </a:pPr>
            <a:endParaRPr lang="cs-CZ" sz="1800" dirty="0" smtClean="0"/>
          </a:p>
          <a:p>
            <a:pPr marL="571500" lvl="1" indent="0">
              <a:buSzPts val="1800"/>
              <a:buFont typeface="Source Sans Pro"/>
              <a:buNone/>
            </a:pPr>
            <a:r>
              <a:rPr lang="cs-CZ" sz="1800" dirty="0" smtClean="0"/>
              <a:t/>
            </a:r>
            <a:br>
              <a:rPr lang="cs-CZ" sz="1800" dirty="0" smtClean="0"/>
            </a:br>
            <a:endParaRPr lang="cs-CZ" sz="1800" dirty="0"/>
          </a:p>
        </p:txBody>
      </p:sp>
      <p:pic>
        <p:nvPicPr>
          <p:cNvPr id="9" name="Obrázek 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00" y="5092699"/>
            <a:ext cx="474443" cy="474443"/>
          </a:xfrm>
          <a:prstGeom prst="rect">
            <a:avLst/>
          </a:prstGeom>
        </p:spPr>
      </p:pic>
      <p:pic>
        <p:nvPicPr>
          <p:cNvPr id="10" name="Obrázek 9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711" y="1244781"/>
            <a:ext cx="580814" cy="580812"/>
          </a:xfrm>
          <a:prstGeom prst="rect">
            <a:avLst/>
          </a:prstGeom>
        </p:spPr>
      </p:pic>
      <p:sp>
        <p:nvSpPr>
          <p:cNvPr id="12" name="Shape 107"/>
          <p:cNvSpPr txBox="1">
            <a:spLocks/>
          </p:cNvSpPr>
          <p:nvPr/>
        </p:nvSpPr>
        <p:spPr>
          <a:xfrm>
            <a:off x="4290400" y="3605226"/>
            <a:ext cx="5169000" cy="115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GB" dirty="0" smtClean="0"/>
              <a:t>Google Data studio </a:t>
            </a:r>
            <a:r>
              <a:rPr lang="en-GB" dirty="0" err="1" smtClean="0"/>
              <a:t>konektory</a:t>
            </a:r>
            <a:endParaRPr lang="cs-CZ" sz="1800" dirty="0"/>
          </a:p>
        </p:txBody>
      </p:sp>
      <p:pic>
        <p:nvPicPr>
          <p:cNvPr id="13" name="Obrázek 12">
            <a:hlinkClick r:id="rId6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968" y="4322969"/>
            <a:ext cx="597425" cy="597425"/>
          </a:xfrm>
          <a:prstGeom prst="rect">
            <a:avLst/>
          </a:prstGeom>
        </p:spPr>
      </p:pic>
      <p:pic>
        <p:nvPicPr>
          <p:cNvPr id="14" name="Obrázek 13">
            <a:hlinkClick r:id="rId7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396" y="4279900"/>
            <a:ext cx="636976" cy="63697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973" y="1129513"/>
            <a:ext cx="3871738" cy="21778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41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98767" y="114735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600" dirty="0" smtClean="0"/>
              <a:t>Největší novinka</a:t>
            </a:r>
            <a:endParaRPr sz="3600" dirty="0"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23" name="Shape 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7"/>
          <p:cNvSpPr txBox="1">
            <a:spLocks noGrp="1"/>
          </p:cNvSpPr>
          <p:nvPr>
            <p:ph type="body" idx="1"/>
          </p:nvPr>
        </p:nvSpPr>
        <p:spPr>
          <a:xfrm>
            <a:off x="429600" y="1129513"/>
            <a:ext cx="5169000" cy="47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cs-CZ" dirty="0" smtClean="0"/>
              <a:t>Svatý grál </a:t>
            </a:r>
            <a:br>
              <a:rPr lang="cs-CZ" dirty="0" smtClean="0"/>
            </a:br>
            <a:endParaRPr dirty="0" smtClean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Zjištění klíčových slov jakékoliv domény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PPC reklamy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 smtClean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 dirty="0" smtClean="0"/>
              <a:t>PPC reklamy na zjištěná slova obecně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endParaRPr lang="cs-CZ" sz="1800" dirty="0"/>
          </a:p>
          <a:p>
            <a:pPr marL="571500" lvl="1" indent="0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800" dirty="0"/>
              <a:t/>
            </a:r>
            <a:br>
              <a:rPr lang="en" sz="1800" dirty="0"/>
            </a:br>
            <a:endParaRPr sz="18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857" y="1406845"/>
            <a:ext cx="3510227" cy="1978954"/>
          </a:xfrm>
          <a:prstGeom prst="round2DiagRect">
            <a:avLst>
              <a:gd name="adj1" fmla="val 0"/>
              <a:gd name="adj2" fmla="val 2596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Shape 107"/>
          <p:cNvSpPr txBox="1">
            <a:spLocks/>
          </p:cNvSpPr>
          <p:nvPr/>
        </p:nvSpPr>
        <p:spPr>
          <a:xfrm>
            <a:off x="498767" y="3793227"/>
            <a:ext cx="7495702" cy="2802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Jak ho využít?</a:t>
            </a:r>
            <a:br>
              <a:rPr lang="cs-CZ" dirty="0" smtClean="0"/>
            </a:br>
            <a:endParaRPr lang="cs-CZ" dirty="0" smtClean="0"/>
          </a:p>
          <a:p>
            <a:pPr lvl="1" indent="-342900">
              <a:buSzPts val="1800"/>
            </a:pPr>
            <a:r>
              <a:rPr lang="cs-CZ" sz="1800" dirty="0" smtClean="0"/>
              <a:t>Připravujete nový web? Inspirujte se!</a:t>
            </a:r>
          </a:p>
          <a:p>
            <a:pPr lvl="1" indent="-342900">
              <a:buSzPts val="1800"/>
            </a:pPr>
            <a:endParaRPr lang="cs-CZ" sz="1800" dirty="0"/>
          </a:p>
          <a:p>
            <a:pPr lvl="1" indent="-342900">
              <a:buSzPts val="1800"/>
            </a:pPr>
            <a:r>
              <a:rPr lang="cs-CZ" sz="1800" dirty="0" smtClean="0"/>
              <a:t>Web už nějakou dobu běží a chcete </a:t>
            </a:r>
            <a:br>
              <a:rPr lang="cs-CZ" sz="1800" dirty="0" smtClean="0"/>
            </a:br>
            <a:r>
              <a:rPr lang="cs-CZ" sz="1800" dirty="0" smtClean="0"/>
              <a:t>popohnat zisk (Collabimu)</a:t>
            </a:r>
          </a:p>
          <a:p>
            <a:pPr lvl="1" indent="-342900">
              <a:buSzPts val="1800"/>
            </a:pPr>
            <a:endParaRPr lang="cs-CZ" sz="1800" dirty="0" smtClean="0"/>
          </a:p>
          <a:p>
            <a:pPr lvl="1" indent="-342900">
              <a:buSzPts val="1800"/>
            </a:pPr>
            <a:r>
              <a:rPr lang="cs-CZ" sz="1800" dirty="0" smtClean="0"/>
              <a:t>Potřebujete rychle a efektivně proklepnout konkurenci</a:t>
            </a:r>
          </a:p>
          <a:p>
            <a:pPr lvl="1" indent="-342900">
              <a:buSzPts val="1800"/>
            </a:pPr>
            <a:endParaRPr lang="cs-CZ" sz="1800" dirty="0" smtClean="0"/>
          </a:p>
          <a:p>
            <a:pPr marL="571500" lvl="1" indent="0">
              <a:buSzPts val="1800"/>
              <a:buFont typeface="Source Sans Pro"/>
              <a:buNone/>
            </a:pPr>
            <a:r>
              <a:rPr lang="cs-CZ" sz="1800" dirty="0" smtClean="0"/>
              <a:t/>
            </a:r>
            <a:br>
              <a:rPr lang="cs-CZ" sz="1800" dirty="0" smtClean="0"/>
            </a:br>
            <a:endParaRPr lang="cs-CZ" sz="18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857" y="3741009"/>
            <a:ext cx="3510227" cy="2060730"/>
          </a:xfrm>
          <a:prstGeom prst="round2DiagRect">
            <a:avLst>
              <a:gd name="adj1" fmla="val 21975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ek 8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111" y="1236617"/>
            <a:ext cx="580814" cy="580812"/>
          </a:xfrm>
          <a:prstGeom prst="rect">
            <a:avLst/>
          </a:prstGeom>
        </p:spPr>
      </p:pic>
      <p:pic>
        <p:nvPicPr>
          <p:cNvPr id="11" name="Obrázek 10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975" y="1258801"/>
            <a:ext cx="536442" cy="53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5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8436" y="248628"/>
            <a:ext cx="7571700" cy="936900"/>
          </a:xfrm>
        </p:spPr>
        <p:txBody>
          <a:bodyPr/>
          <a:lstStyle/>
          <a:p>
            <a:r>
              <a:rPr lang="cs-CZ" sz="3000" b="1" dirty="0" smtClean="0"/>
              <a:t>Collabim</a:t>
            </a:r>
            <a:r>
              <a:rPr lang="cs-CZ" sz="3000" dirty="0" smtClean="0"/>
              <a:t> mezi </a:t>
            </a:r>
            <a:r>
              <a:rPr lang="cs-CZ" sz="3000" b="1" dirty="0" smtClean="0"/>
              <a:t>vámi</a:t>
            </a:r>
            <a:r>
              <a:rPr lang="cs-CZ" sz="3000" dirty="0" smtClean="0"/>
              <a:t>  </a:t>
            </a:r>
            <a:endParaRPr lang="cs-CZ" sz="3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0" y="3741037"/>
            <a:ext cx="3463049" cy="2308699"/>
          </a:xfrm>
          <a:prstGeom prst="round2DiagRect">
            <a:avLst>
              <a:gd name="adj1" fmla="val 0"/>
              <a:gd name="adj2" fmla="val 2717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486" y="3741038"/>
            <a:ext cx="3620483" cy="2414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hape 107"/>
          <p:cNvSpPr txBox="1">
            <a:spLocks noGrp="1"/>
          </p:cNvSpPr>
          <p:nvPr>
            <p:ph type="body" idx="1"/>
          </p:nvPr>
        </p:nvSpPr>
        <p:spPr>
          <a:xfrm>
            <a:off x="568436" y="1308295"/>
            <a:ext cx="5030164" cy="5713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cs-CZ" dirty="0"/>
              <a:t>E-</a:t>
            </a:r>
            <a:r>
              <a:rPr lang="cs-CZ" dirty="0" err="1"/>
              <a:t>shop</a:t>
            </a:r>
            <a:r>
              <a:rPr lang="cs-CZ" dirty="0"/>
              <a:t> summit &amp; </a:t>
            </a:r>
            <a:r>
              <a:rPr lang="cs-CZ" dirty="0" err="1"/>
              <a:t>expo</a:t>
            </a:r>
            <a:endParaRPr lang="cs-CZ" dirty="0"/>
          </a:p>
        </p:txBody>
      </p:sp>
      <p:sp>
        <p:nvSpPr>
          <p:cNvPr id="8" name="Shape 107"/>
          <p:cNvSpPr txBox="1">
            <a:spLocks/>
          </p:cNvSpPr>
          <p:nvPr/>
        </p:nvSpPr>
        <p:spPr>
          <a:xfrm>
            <a:off x="568436" y="2032195"/>
            <a:ext cx="5030164" cy="571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/>
              <a:t>SEO jako Brno</a:t>
            </a:r>
          </a:p>
        </p:txBody>
      </p:sp>
      <p:sp>
        <p:nvSpPr>
          <p:cNvPr id="10" name="Shape 107"/>
          <p:cNvSpPr txBox="1">
            <a:spLocks/>
          </p:cNvSpPr>
          <p:nvPr/>
        </p:nvSpPr>
        <p:spPr>
          <a:xfrm>
            <a:off x="568436" y="2756095"/>
            <a:ext cx="5030164" cy="571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smtClean="0"/>
              <a:t>Marketingová Plzeň</a:t>
            </a:r>
          </a:p>
          <a:p>
            <a:pPr lvl="1" indent="-342900">
              <a:buSzPts val="1800"/>
            </a:pPr>
            <a:endParaRPr lang="cs-CZ" dirty="0" smtClean="0"/>
          </a:p>
          <a:p>
            <a:pPr marL="571500" lvl="1" indent="0">
              <a:buSzPts val="1800"/>
              <a:buFont typeface="Source Sans Pro"/>
              <a:buNone/>
            </a:pP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11" name="Shape 107"/>
          <p:cNvSpPr txBox="1">
            <a:spLocks/>
          </p:cNvSpPr>
          <p:nvPr/>
        </p:nvSpPr>
        <p:spPr>
          <a:xfrm>
            <a:off x="3761579" y="2048719"/>
            <a:ext cx="5030164" cy="571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err="1"/>
              <a:t>Ecommerce</a:t>
            </a:r>
            <a:r>
              <a:rPr lang="cs-CZ" dirty="0"/>
              <a:t> EXPO 2018</a:t>
            </a:r>
          </a:p>
        </p:txBody>
      </p:sp>
      <p:sp>
        <p:nvSpPr>
          <p:cNvPr id="12" name="Shape 107"/>
          <p:cNvSpPr txBox="1">
            <a:spLocks/>
          </p:cNvSpPr>
          <p:nvPr/>
        </p:nvSpPr>
        <p:spPr>
          <a:xfrm>
            <a:off x="4792486" y="2688470"/>
            <a:ext cx="5030164" cy="571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cs-CZ" dirty="0" err="1" smtClean="0"/>
              <a:t>Čtvrtkon</a:t>
            </a:r>
            <a:r>
              <a:rPr lang="cs-CZ" dirty="0" smtClean="0"/>
              <a:t> speciál</a:t>
            </a:r>
          </a:p>
        </p:txBody>
      </p:sp>
      <p:pic>
        <p:nvPicPr>
          <p:cNvPr id="13" name="Obrázek 12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001" y="290990"/>
            <a:ext cx="1232733" cy="1232729"/>
          </a:xfrm>
          <a:prstGeom prst="rect">
            <a:avLst/>
          </a:prstGeom>
        </p:spPr>
      </p:pic>
      <p:sp>
        <p:nvSpPr>
          <p:cNvPr id="14" name="Shape 107"/>
          <p:cNvSpPr txBox="1">
            <a:spLocks/>
          </p:cNvSpPr>
          <p:nvPr/>
        </p:nvSpPr>
        <p:spPr>
          <a:xfrm>
            <a:off x="244978" y="6177720"/>
            <a:ext cx="5030164" cy="571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FD8DC"/>
              </a:buClr>
              <a:buSzPts val="3000"/>
              <a:buFont typeface="Source Sans Pro"/>
              <a:buChar char="◎"/>
              <a:defRPr sz="30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2400"/>
              <a:buFont typeface="Source Sans Pro"/>
              <a:buChar char="◉"/>
              <a:defRPr sz="24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●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800"/>
              <a:buFont typeface="Source Sans Pro"/>
              <a:buChar char="■"/>
              <a:defRPr sz="1800" b="0" i="0" u="none" strike="noStrike" cap="none">
                <a:solidFill>
                  <a:srgbClr val="26323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38100" indent="0">
              <a:buNone/>
            </a:pPr>
            <a:r>
              <a:rPr lang="cs-CZ" smtClean="0"/>
              <a:t>Moc rádi přijedeme i za vámi!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19250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786150" y="-137814"/>
            <a:ext cx="7571700" cy="9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Podpora klientů</a:t>
            </a:r>
            <a:endParaRPr dirty="0"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786150" y="800607"/>
            <a:ext cx="4211400" cy="47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/>
              <a:t>Certifikace agentur	</a:t>
            </a:r>
            <a:br>
              <a:rPr lang="en" dirty="0"/>
            </a:br>
            <a:r>
              <a:rPr lang="cs-CZ" sz="1200" dirty="0">
                <a:hlinkClick r:id="rId3"/>
              </a:rPr>
              <a:t>https://www.collabim.cz/akademie/certifikace/</a:t>
            </a:r>
            <a:endParaRPr sz="1200"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sz="1200" dirty="0"/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◎"/>
            </a:pPr>
            <a:r>
              <a:rPr lang="en" dirty="0"/>
              <a:t>Akademie</a:t>
            </a:r>
            <a:br>
              <a:rPr lang="en" dirty="0"/>
            </a:br>
            <a:r>
              <a:rPr lang="en" sz="1200" u="sng" dirty="0">
                <a:solidFill>
                  <a:schemeClr val="hlink"/>
                </a:solidFill>
                <a:hlinkClick r:id="rId4"/>
              </a:rPr>
              <a:t>www.collabim.cz/akademie</a:t>
            </a:r>
            <a:r>
              <a:rPr lang="en" sz="1200" dirty="0"/>
              <a:t/>
            </a:r>
            <a:br>
              <a:rPr lang="en" sz="1200" dirty="0"/>
            </a:br>
            <a:endParaRPr dirty="0"/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cs-CZ" dirty="0" smtClean="0"/>
              <a:t>Šňůra workshopů</a:t>
            </a:r>
            <a:r>
              <a:rPr lang="en" sz="1200" dirty="0"/>
              <a:t/>
            </a:r>
            <a:br>
              <a:rPr lang="en" sz="1200" dirty="0"/>
            </a:br>
            <a:endParaRPr dirty="0"/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 dirty="0"/>
              <a:t>Chat podpora	</a:t>
            </a:r>
            <a:br>
              <a:rPr lang="en" dirty="0"/>
            </a:br>
            <a:endParaRPr dirty="0"/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SzPts val="3000"/>
              <a:buChar char="◎"/>
            </a:pPr>
            <a:r>
              <a:rPr lang="en" dirty="0"/>
              <a:t>Nápověda</a:t>
            </a:r>
            <a:br>
              <a:rPr lang="en" dirty="0"/>
            </a:br>
            <a:r>
              <a:rPr lang="en" sz="1200" dirty="0">
                <a:hlinkClick r:id="rId5"/>
              </a:rPr>
              <a:t>napoveda.collabim.cz</a:t>
            </a:r>
            <a:endParaRPr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94" name="Shape 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59813" y="872920"/>
            <a:ext cx="73660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70900" y="1811165"/>
            <a:ext cx="1114425" cy="95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19637" y="4021293"/>
            <a:ext cx="616975" cy="56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97562" y="4893115"/>
            <a:ext cx="1876174" cy="124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84861" y="5265980"/>
            <a:ext cx="1272989" cy="299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délník 1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 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099" y="2947758"/>
            <a:ext cx="1096114" cy="703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ctrTitle" idx="4294967295"/>
          </p:nvPr>
        </p:nvSpPr>
        <p:spPr>
          <a:xfrm>
            <a:off x="1637500" y="587125"/>
            <a:ext cx="56421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/>
              <a:t>Díky</a:t>
            </a:r>
            <a:endParaRPr sz="6000" b="1"/>
          </a:p>
        </p:txBody>
      </p:sp>
      <p:sp>
        <p:nvSpPr>
          <p:cNvPr id="172" name="Shape 172"/>
          <p:cNvSpPr txBox="1">
            <a:spLocks noGrp="1"/>
          </p:cNvSpPr>
          <p:nvPr>
            <p:ph type="subTitle" idx="4294967295"/>
          </p:nvPr>
        </p:nvSpPr>
        <p:spPr>
          <a:xfrm>
            <a:off x="1637500" y="1881750"/>
            <a:ext cx="56421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za Vaši přízeň a důvěru!</a:t>
            </a:r>
            <a:endParaRPr sz="3600" b="1"/>
          </a:p>
        </p:txBody>
      </p:sp>
      <p:cxnSp>
        <p:nvCxnSpPr>
          <p:cNvPr id="173" name="Shape 173"/>
          <p:cNvCxnSpPr/>
          <p:nvPr/>
        </p:nvCxnSpPr>
        <p:spPr>
          <a:xfrm>
            <a:off x="6939075" y="5244825"/>
            <a:ext cx="145800" cy="567600"/>
          </a:xfrm>
          <a:prstGeom prst="straightConnector1">
            <a:avLst/>
          </a:prstGeom>
          <a:noFill/>
          <a:ln w="9525" cap="flat" cmpd="sng">
            <a:solidFill>
              <a:srgbClr val="CFD8D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" name="Shape 174"/>
          <p:cNvCxnSpPr/>
          <p:nvPr/>
        </p:nvCxnSpPr>
        <p:spPr>
          <a:xfrm>
            <a:off x="7419812" y="4970090"/>
            <a:ext cx="289500" cy="396300"/>
          </a:xfrm>
          <a:prstGeom prst="straightConnector1">
            <a:avLst/>
          </a:prstGeom>
          <a:noFill/>
          <a:ln w="9525" cap="flat" cmpd="sng">
            <a:solidFill>
              <a:srgbClr val="CFD8D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5" name="Shape 175"/>
          <p:cNvCxnSpPr/>
          <p:nvPr/>
        </p:nvCxnSpPr>
        <p:spPr>
          <a:xfrm>
            <a:off x="7636225" y="4669275"/>
            <a:ext cx="802500" cy="259500"/>
          </a:xfrm>
          <a:prstGeom prst="straightConnector1">
            <a:avLst/>
          </a:prstGeom>
          <a:noFill/>
          <a:ln w="9525" cap="flat" cmpd="sng">
            <a:solidFill>
              <a:srgbClr val="CFD8D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84043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177" name="Shape 1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998925"/>
            <a:ext cx="859201" cy="8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6987" y="2697950"/>
            <a:ext cx="4761125" cy="317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Shape 179"/>
          <p:cNvSpPr txBox="1">
            <a:spLocks noGrp="1"/>
          </p:cNvSpPr>
          <p:nvPr>
            <p:ph type="ctrTitle" idx="4294967295"/>
          </p:nvPr>
        </p:nvSpPr>
        <p:spPr>
          <a:xfrm>
            <a:off x="1637500" y="5950925"/>
            <a:ext cx="6620100" cy="95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/>
              <a:t>www.collabim.cz</a:t>
            </a:r>
            <a:endParaRPr sz="6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del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375</Words>
  <Application>Microsoft Office PowerPoint</Application>
  <PresentationFormat>Předvádění na obrazovce (4:3)</PresentationFormat>
  <Paragraphs>192</Paragraphs>
  <Slides>16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Source Sans Pro</vt:lpstr>
      <vt:lpstr>Roboto Slab</vt:lpstr>
      <vt:lpstr>Arial</vt:lpstr>
      <vt:lpstr>Cordelia template</vt:lpstr>
      <vt:lpstr>Novinky v Collabimu Za 04/18 - 07/18   „začínáme v 14:05“   Petr Cihlář a Karel Hladiš</vt:lpstr>
      <vt:lpstr>Co se děje okolo Collabimu?</vt:lpstr>
      <vt:lpstr>Co se děje okolo Collabimu?</vt:lpstr>
      <vt:lpstr>Co se děje okolo Collabimu?</vt:lpstr>
      <vt:lpstr>Co se děje okolo Collabimu?</vt:lpstr>
      <vt:lpstr>Oprášený YouTube kanál</vt:lpstr>
      <vt:lpstr>Vylepšení aplikace / nové funkce</vt:lpstr>
      <vt:lpstr>Vylepšení aplikace / nové funkce</vt:lpstr>
      <vt:lpstr>Vylepšení aplikace / nové funkce</vt:lpstr>
      <vt:lpstr>Vylepšení aplikace / nové funkce</vt:lpstr>
      <vt:lpstr>Vylepšení aplikace / nové funkce</vt:lpstr>
      <vt:lpstr>API a Google Data Studio</vt:lpstr>
      <vt:lpstr>Největší novinka</vt:lpstr>
      <vt:lpstr>Collabim mezi vámi  </vt:lpstr>
      <vt:lpstr>Podpora klientů</vt:lpstr>
      <vt:lpstr>Díky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Novinky v Collabimu Za 04/18 - 07/18      Petr Cihlář a Karel Hladiš</dc:title>
  <cp:lastModifiedBy>Peter Brick</cp:lastModifiedBy>
  <cp:revision>45</cp:revision>
  <dcterms:modified xsi:type="dcterms:W3CDTF">2018-07-12T16:33:07Z</dcterms:modified>
</cp:coreProperties>
</file>